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notesSlides/notesSlide27.xml" ContentType="application/vnd.openxmlformats-officedocument.presentationml.notesSlide+xml"/>
  <Override PartName="/ppt/charts/chart4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7"/>
  </p:notesMasterIdLst>
  <p:handoutMasterIdLst>
    <p:handoutMasterId r:id="rId58"/>
  </p:handoutMasterIdLst>
  <p:sldIdLst>
    <p:sldId id="256" r:id="rId5"/>
    <p:sldId id="261" r:id="rId6"/>
    <p:sldId id="262" r:id="rId7"/>
    <p:sldId id="257" r:id="rId8"/>
    <p:sldId id="258" r:id="rId9"/>
    <p:sldId id="259" r:id="rId10"/>
    <p:sldId id="309" r:id="rId11"/>
    <p:sldId id="267" r:id="rId12"/>
    <p:sldId id="260" r:id="rId13"/>
    <p:sldId id="269" r:id="rId14"/>
    <p:sldId id="264" r:id="rId15"/>
    <p:sldId id="266" r:id="rId16"/>
    <p:sldId id="270" r:id="rId17"/>
    <p:sldId id="273" r:id="rId18"/>
    <p:sldId id="271" r:id="rId19"/>
    <p:sldId id="272" r:id="rId20"/>
    <p:sldId id="275" r:id="rId21"/>
    <p:sldId id="276" r:id="rId22"/>
    <p:sldId id="278" r:id="rId23"/>
    <p:sldId id="280" r:id="rId24"/>
    <p:sldId id="286" r:id="rId25"/>
    <p:sldId id="293" r:id="rId26"/>
    <p:sldId id="313" r:id="rId27"/>
    <p:sldId id="294" r:id="rId28"/>
    <p:sldId id="315" r:id="rId29"/>
    <p:sldId id="295" r:id="rId30"/>
    <p:sldId id="314" r:id="rId31"/>
    <p:sldId id="296" r:id="rId32"/>
    <p:sldId id="297" r:id="rId33"/>
    <p:sldId id="281" r:id="rId34"/>
    <p:sldId id="285" r:id="rId35"/>
    <p:sldId id="287" r:id="rId36"/>
    <p:sldId id="288" r:id="rId37"/>
    <p:sldId id="312" r:id="rId38"/>
    <p:sldId id="317" r:id="rId39"/>
    <p:sldId id="318" r:id="rId40"/>
    <p:sldId id="291" r:id="rId41"/>
    <p:sldId id="289" r:id="rId42"/>
    <p:sldId id="290" r:id="rId43"/>
    <p:sldId id="282" r:id="rId44"/>
    <p:sldId id="298" r:id="rId45"/>
    <p:sldId id="299" r:id="rId46"/>
    <p:sldId id="302" r:id="rId47"/>
    <p:sldId id="303" r:id="rId48"/>
    <p:sldId id="300" r:id="rId49"/>
    <p:sldId id="301" r:id="rId50"/>
    <p:sldId id="283" r:id="rId51"/>
    <p:sldId id="304" r:id="rId52"/>
    <p:sldId id="316" r:id="rId53"/>
    <p:sldId id="305" r:id="rId54"/>
    <p:sldId id="284" r:id="rId55"/>
    <p:sldId id="308" r:id="rId5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. Christopher Brook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70" autoAdjust="0"/>
    <p:restoredTop sz="74772" autoAdjust="0"/>
  </p:normalViewPr>
  <p:slideViewPr>
    <p:cSldViewPr>
      <p:cViewPr varScale="1">
        <p:scale>
          <a:sx n="87" d="100"/>
          <a:sy n="87" d="100"/>
        </p:scale>
        <p:origin x="192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effectLst/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None</c:v>
                </c:pt>
                <c:pt idx="1">
                  <c:v>Just one</c:v>
                </c:pt>
                <c:pt idx="2">
                  <c:v>At least two</c:v>
                </c:pt>
                <c:pt idx="3">
                  <c:v>Three or more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0.32</c:v>
                </c:pt>
                <c:pt idx="2">
                  <c:v>0.61</c:v>
                </c:pt>
                <c:pt idx="3">
                  <c:v>0.11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1976744"/>
        <c:axId val="361982624"/>
      </c:barChart>
      <c:catAx>
        <c:axId val="3619767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361982624"/>
        <c:crosses val="autoZero"/>
        <c:auto val="1"/>
        <c:lblAlgn val="ctr"/>
        <c:lblOffset val="100"/>
        <c:noMultiLvlLbl val="0"/>
      </c:catAx>
      <c:valAx>
        <c:axId val="36198262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crossAx val="361976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Gill Sans"/>
          <a:cs typeface="Gill Sans"/>
        </a:defRPr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Campus network performance</c:v>
                </c:pt>
                <c:pt idx="1">
                  <c:v>Campus Wi-Fi performance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0.57999999999999996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on-campus</c:v>
                </c:pt>
              </c:strCache>
            </c:strRef>
          </c:tx>
          <c:spPr>
            <a:solidFill>
              <a:schemeClr val="bg1"/>
            </a:solidFill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Campus network performance</c:v>
                </c:pt>
                <c:pt idx="1">
                  <c:v>Campus Wi-Fi performance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0.36</c:v>
                </c:pt>
                <c:pt idx="1">
                  <c:v>0.46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Living off-campus</c:v>
                </c:pt>
              </c:strCache>
            </c:strRef>
          </c:tx>
          <c:spPr>
            <a:solidFill>
              <a:schemeClr val="bg1"/>
            </a:solidFill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Campus network performance</c:v>
                </c:pt>
                <c:pt idx="1">
                  <c:v>Campus Wi-Fi performance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0.54</c:v>
                </c:pt>
                <c:pt idx="1">
                  <c:v>0.61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1987720"/>
        <c:axId val="361988504"/>
      </c:barChart>
      <c:catAx>
        <c:axId val="3619877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361988504"/>
        <c:crosses val="autoZero"/>
        <c:auto val="1"/>
        <c:lblAlgn val="ctr"/>
        <c:lblOffset val="100"/>
        <c:noMultiLvlLbl val="0"/>
      </c:catAx>
      <c:valAx>
        <c:axId val="36198850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crossAx val="3619877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effectLst/>
  </c:spPr>
  <c:txPr>
    <a:bodyPr/>
    <a:lstStyle/>
    <a:p>
      <a:pPr>
        <a:defRPr sz="1800">
          <a:latin typeface="Gill Sans"/>
          <a:cs typeface="Gill Sans"/>
        </a:defRPr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Campus network performance</c:v>
                </c:pt>
                <c:pt idx="1">
                  <c:v>Campus Wi-Fi performance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0.57999999999999996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on-campus</c:v>
                </c:pt>
              </c:strCache>
            </c:strRef>
          </c:tx>
          <c:spPr>
            <a:solidFill>
              <a:schemeClr val="accent6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Campus network performance</c:v>
                </c:pt>
                <c:pt idx="1">
                  <c:v>Campus Wi-Fi performance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0.36</c:v>
                </c:pt>
                <c:pt idx="1">
                  <c:v>0.46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Living off-campus</c:v>
                </c:pt>
              </c:strCache>
            </c:strRef>
          </c:tx>
          <c:spPr>
            <a:solidFill>
              <a:schemeClr val="bg1"/>
            </a:solidFill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Campus network performance</c:v>
                </c:pt>
                <c:pt idx="1">
                  <c:v>Campus Wi-Fi performance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0.54</c:v>
                </c:pt>
                <c:pt idx="1">
                  <c:v>0.61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1989680"/>
        <c:axId val="361990856"/>
      </c:barChart>
      <c:catAx>
        <c:axId val="3619896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361990856"/>
        <c:crosses val="autoZero"/>
        <c:auto val="1"/>
        <c:lblAlgn val="ctr"/>
        <c:lblOffset val="100"/>
        <c:noMultiLvlLbl val="0"/>
      </c:catAx>
      <c:valAx>
        <c:axId val="36199085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crossAx val="3619896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effectLst/>
  </c:spPr>
  <c:txPr>
    <a:bodyPr/>
    <a:lstStyle/>
    <a:p>
      <a:pPr>
        <a:defRPr sz="1800">
          <a:latin typeface="Gill Sans"/>
          <a:cs typeface="Gill Sans"/>
        </a:defRPr>
      </a:pPr>
      <a:endParaRPr lang="nl-N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Campus network performance</c:v>
                </c:pt>
                <c:pt idx="1">
                  <c:v>Campus Wi-Fi performance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0.57999999999999996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on-campus</c:v>
                </c:pt>
              </c:strCache>
            </c:strRef>
          </c:tx>
          <c:spPr>
            <a:solidFill>
              <a:schemeClr val="accent6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Campus network performance</c:v>
                </c:pt>
                <c:pt idx="1">
                  <c:v>Campus Wi-Fi performance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0.36</c:v>
                </c:pt>
                <c:pt idx="1">
                  <c:v>0.46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Living off-campus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Campus network performance</c:v>
                </c:pt>
                <c:pt idx="1">
                  <c:v>Campus Wi-Fi performance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0.54</c:v>
                </c:pt>
                <c:pt idx="1">
                  <c:v>0.61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51519912"/>
        <c:axId val="351521088"/>
      </c:barChart>
      <c:catAx>
        <c:axId val="3515199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351521088"/>
        <c:crosses val="autoZero"/>
        <c:auto val="1"/>
        <c:lblAlgn val="ctr"/>
        <c:lblOffset val="100"/>
        <c:noMultiLvlLbl val="0"/>
      </c:catAx>
      <c:valAx>
        <c:axId val="35152108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crossAx val="3515199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effectLst/>
  </c:spPr>
  <c:txPr>
    <a:bodyPr/>
    <a:lstStyle/>
    <a:p>
      <a:pPr>
        <a:defRPr sz="1800">
          <a:latin typeface="Gill Sans"/>
          <a:cs typeface="Gill Sans"/>
        </a:defRPr>
      </a:pPr>
      <a:endParaRPr lang="nl-N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FCB1101A-67D9-475F-B9FA-5FB2F483F7CC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DEC8850C-E1FB-4B66-8340-661516A07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01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129A1D9C-D699-4504-92AF-7C9376859FCB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4D013566-1C27-4459-BB45-EC5D68DED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5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3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66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82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13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3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22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12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49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8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56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7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27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16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80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87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042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448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486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11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772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003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5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072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384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7187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796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796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796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796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620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248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20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722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614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248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692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586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983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395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011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792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041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76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282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403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465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48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49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72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FF9900"/>
              </a:solidFill>
              <a:latin typeface="Gill Sans"/>
              <a:cs typeface="Gill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0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Title B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6099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14 Cov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276599" y="2057400"/>
            <a:ext cx="5105401" cy="266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39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70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14 Cover Op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52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0198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304800" y="1752600"/>
            <a:ext cx="5943600" cy="437356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3468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Agend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676400" y="1143000"/>
            <a:ext cx="6952211" cy="46736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200000"/>
              </a:lnSpc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41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Sec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018" y="33854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63"/>
            <a:ext cx="9143999" cy="73968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5" y="2667000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Section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2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Body 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Bod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1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Sta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3644514" cy="188540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35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429000"/>
            <a:ext cx="3644514" cy="34856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Stat description</a:t>
            </a:r>
          </a:p>
        </p:txBody>
      </p:sp>
    </p:spTree>
    <p:extLst>
      <p:ext uri="{BB962C8B-B14F-4D97-AF65-F5344CB8AC3E}">
        <p14:creationId xmlns:p14="http://schemas.microsoft.com/office/powerpoint/2010/main" val="146572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Quo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" y="2362200"/>
            <a:ext cx="57912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“Enter a quote here… ”</a:t>
            </a:r>
          </a:p>
        </p:txBody>
      </p:sp>
    </p:spTree>
    <p:extLst>
      <p:ext uri="{BB962C8B-B14F-4D97-AF65-F5344CB8AC3E}">
        <p14:creationId xmlns:p14="http://schemas.microsoft.com/office/powerpoint/2010/main" val="1703241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En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457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3437792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20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22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60" r:id="rId4"/>
    <p:sldLayoutId id="2147483661" r:id="rId5"/>
    <p:sldLayoutId id="2147483654" r:id="rId6"/>
    <p:sldLayoutId id="2147483657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bit.ly/1W6iRJ6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cbrooks@educause.edu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hyperlink" Target="mailto:edahlstrom@educause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752600"/>
            <a:ext cx="7866612" cy="1676400"/>
          </a:xfrm>
        </p:spPr>
        <p:txBody>
          <a:bodyPr/>
          <a:lstStyle/>
          <a:p>
            <a:r>
              <a:rPr lang="en-US" dirty="0">
                <a:latin typeface="Gill Sans"/>
                <a:cs typeface="Gill Sans"/>
              </a:rPr>
              <a:t>Students and Faculty on Their IT Experience and </a:t>
            </a:r>
            <a:r>
              <a:rPr lang="en-US" dirty="0" smtClean="0">
                <a:latin typeface="Gill Sans"/>
                <a:cs typeface="Gill Sans"/>
              </a:rPr>
              <a:t>Expectations: </a:t>
            </a:r>
            <a:br>
              <a:rPr lang="en-US" dirty="0" smtClean="0">
                <a:latin typeface="Gill Sans"/>
                <a:cs typeface="Gill Sans"/>
              </a:rPr>
            </a:br>
            <a:r>
              <a:rPr lang="en-US" dirty="0" smtClean="0">
                <a:latin typeface="Gill Sans"/>
                <a:cs typeface="Gill Sans"/>
              </a:rPr>
              <a:t>2015 ECAR Findings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609600" y="5257800"/>
            <a:ext cx="8096595" cy="500732"/>
          </a:xfrm>
        </p:spPr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18 November 2015</a:t>
            </a:r>
          </a:p>
          <a:p>
            <a:r>
              <a:rPr lang="en-US" dirty="0" smtClean="0">
                <a:latin typeface="Gill Sans"/>
                <a:cs typeface="Gill Sans"/>
              </a:rPr>
              <a:t>EDUCAUSE Live!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4114800"/>
            <a:ext cx="8229600" cy="1905000"/>
          </a:xfrm>
        </p:spPr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D. Christopher Brooks, </a:t>
            </a:r>
            <a:r>
              <a:rPr lang="en-US" i="1" dirty="0" smtClean="0">
                <a:latin typeface="Gill Sans"/>
                <a:cs typeface="Gill Sans"/>
              </a:rPr>
              <a:t>Senior Research Fellow</a:t>
            </a:r>
          </a:p>
          <a:p>
            <a:r>
              <a:rPr lang="en-US" sz="1800" i="1" dirty="0" smtClean="0">
                <a:latin typeface="Gill Sans"/>
                <a:cs typeface="Gill Sans"/>
              </a:rPr>
              <a:t>	@</a:t>
            </a:r>
            <a:r>
              <a:rPr lang="en-US" sz="1800" i="1" dirty="0" err="1" smtClean="0">
                <a:latin typeface="Gill Sans"/>
                <a:cs typeface="Gill Sans"/>
              </a:rPr>
              <a:t>dcbphd</a:t>
            </a:r>
            <a:endParaRPr lang="en-US" sz="1800" i="1" dirty="0" smtClean="0">
              <a:latin typeface="Gill Sans"/>
              <a:cs typeface="Gill Sans"/>
            </a:endParaRPr>
          </a:p>
          <a:p>
            <a:r>
              <a:rPr lang="en-US" dirty="0" smtClean="0">
                <a:latin typeface="Gill Sans"/>
                <a:cs typeface="Gill Sans"/>
              </a:rPr>
              <a:t>Eden Dahlstrom, </a:t>
            </a:r>
            <a:r>
              <a:rPr lang="en-US" i="1" dirty="0" smtClean="0">
                <a:latin typeface="Gill Sans"/>
                <a:cs typeface="Gill Sans"/>
              </a:rPr>
              <a:t>Director of Research</a:t>
            </a:r>
          </a:p>
          <a:p>
            <a:r>
              <a:rPr lang="en-US" sz="1800" i="1" dirty="0" smtClean="0">
                <a:latin typeface="Gill Sans"/>
                <a:cs typeface="Gill Sans"/>
              </a:rPr>
              <a:t>	@</a:t>
            </a:r>
            <a:r>
              <a:rPr lang="en-US" sz="1800" i="1" dirty="0" err="1" smtClean="0">
                <a:latin typeface="Gill Sans"/>
                <a:cs typeface="Gill Sans"/>
              </a:rPr>
              <a:t>datadeeva</a:t>
            </a:r>
            <a:endParaRPr lang="en-US" sz="1800" i="1" dirty="0">
              <a:latin typeface="Gill Sans"/>
              <a:cs typeface="Gill San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43000" y="4572000"/>
            <a:ext cx="468638" cy="1143000"/>
            <a:chOff x="1143000" y="4572000"/>
            <a:chExt cx="468638" cy="1143000"/>
          </a:xfrm>
        </p:grpSpPr>
        <p:pic>
          <p:nvPicPr>
            <p:cNvPr id="8" name="Picture 7" descr="Twitter_logo_blu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4572000"/>
              <a:ext cx="468638" cy="381000"/>
            </a:xfrm>
            <a:prstGeom prst="rect">
              <a:avLst/>
            </a:prstGeom>
          </p:spPr>
        </p:pic>
        <p:pic>
          <p:nvPicPr>
            <p:cNvPr id="9" name="Picture 8" descr="Twitter_logo_blu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5334000"/>
              <a:ext cx="468638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55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>
                <a:latin typeface="Gill Sans"/>
                <a:cs typeface="Gill Sans"/>
              </a:rPr>
              <a:t>Setting the context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21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Gill Sans"/>
                <a:cs typeface="Gill Sans"/>
              </a:rPr>
              <a:t>Student study participation overview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Gill Sans"/>
              <a:cs typeface="Gill Sans"/>
            </a:endParaRPr>
          </a:p>
        </p:txBody>
      </p:sp>
      <p:pic>
        <p:nvPicPr>
          <p:cNvPr id="4" name="Picture 3" descr="SS Student study participation overvie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211" y="1149235"/>
            <a:ext cx="5486400" cy="5480165"/>
          </a:xfrm>
          <a:prstGeom prst="rect">
            <a:avLst/>
          </a:prstGeom>
          <a:ln w="38100" cap="rnd" cmpd="sng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FF99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782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228600"/>
            <a:ext cx="8021782" cy="729971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Gill Sans"/>
                <a:cs typeface="Gill Sans"/>
              </a:rPr>
              <a:t>Faculty study participation overview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Gill Sans"/>
              <a:cs typeface="Gill Sans"/>
            </a:endParaRPr>
          </a:p>
        </p:txBody>
      </p:sp>
      <p:pic>
        <p:nvPicPr>
          <p:cNvPr id="6" name="Content Placeholder 5" descr="FS Faculty study participation overview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3" r="-391"/>
          <a:stretch/>
        </p:blipFill>
        <p:spPr>
          <a:xfrm>
            <a:off x="3877817" y="1066800"/>
            <a:ext cx="4750794" cy="5486400"/>
          </a:xfrm>
          <a:prstGeom prst="rect">
            <a:avLst/>
          </a:prstGeom>
          <a:ln w="38100" cap="rnd" cmpd="sng">
            <a:solidFill>
              <a:schemeClr val="accent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3399CC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298700" y="5613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6"/>
                </a:solidFill>
                <a:latin typeface="Gill Sans"/>
                <a:cs typeface="Gill Sans"/>
              </a:rPr>
              <a:t>Student and faculty IT orientation</a:t>
            </a:r>
            <a:endParaRPr lang="en-US" sz="3200" b="1" dirty="0">
              <a:solidFill>
                <a:schemeClr val="accent6"/>
              </a:solidFill>
              <a:latin typeface="Gill Sans"/>
              <a:cs typeface="Gill Sans"/>
            </a:endParaRPr>
          </a:p>
        </p:txBody>
      </p:sp>
      <p:pic>
        <p:nvPicPr>
          <p:cNvPr id="4" name="Content Placeholder 3" descr="SS Mean scores of student semantic differential toward technology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39" b="-69339"/>
          <a:stretch>
            <a:fillRect/>
          </a:stretch>
        </p:blipFill>
        <p:spPr>
          <a:xfrm>
            <a:off x="-12192" y="152400"/>
            <a:ext cx="7479792" cy="4208878"/>
          </a:xfrm>
        </p:spPr>
      </p:pic>
      <p:pic>
        <p:nvPicPr>
          <p:cNvPr id="5" name="Picture 4" descr="FS Mean scores of faculty semantic differential toward technology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33800"/>
            <a:ext cx="7315200" cy="1724614"/>
          </a:xfrm>
          <a:prstGeom prst="rect">
            <a:avLst/>
          </a:prstGeom>
        </p:spPr>
      </p:pic>
      <p:pic>
        <p:nvPicPr>
          <p:cNvPr id="6" name="Picture 5" descr="Faculty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2399DA"/>
              </a:clrFrom>
              <a:clrTo>
                <a:srgbClr val="2399DA">
                  <a:alpha val="0"/>
                </a:srgbClr>
              </a:clrTo>
            </a:clrChange>
            <a:duotone>
              <a:prstClr val="black"/>
              <a:srgbClr val="3399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76575"/>
            <a:ext cx="1371600" cy="1005025"/>
          </a:xfrm>
          <a:prstGeom prst="rect">
            <a:avLst/>
          </a:prstGeom>
        </p:spPr>
      </p:pic>
      <p:pic>
        <p:nvPicPr>
          <p:cNvPr id="10" name="Picture 9" descr="Students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828800"/>
            <a:ext cx="1828800" cy="10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latin typeface="Gill Sans"/>
                <a:cs typeface="Gill Sans"/>
              </a:rPr>
              <a:t>Mobile devices</a:t>
            </a:r>
            <a:endParaRPr lang="en-US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4805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Gill Sans"/>
                <a:cs typeface="Gill Sans"/>
              </a:rPr>
              <a:t>Student device ownership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Gill Sans"/>
              <a:cs typeface="Gill Sans"/>
            </a:endParaRPr>
          </a:p>
        </p:txBody>
      </p:sp>
      <p:pic>
        <p:nvPicPr>
          <p:cNvPr id="4" name="Picture 3" descr="SS Student laptop, tablet, and smartphone ownershi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6858000" cy="543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S Faculty laptop, tablet, and smartphone ownershi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83783"/>
            <a:ext cx="6885432" cy="493601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76092"/>
                </a:solidFill>
                <a:latin typeface="Gill Sans"/>
                <a:cs typeface="Gill Sans"/>
              </a:rPr>
              <a:t>Faculty device ownership</a:t>
            </a:r>
            <a:endParaRPr lang="en-US" b="1" dirty="0">
              <a:solidFill>
                <a:srgbClr val="376092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424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"/>
                <a:cs typeface="Gill Sans"/>
              </a:rPr>
              <a:t>Faculty views on mobile technology in the classroom</a:t>
            </a:r>
          </a:p>
        </p:txBody>
      </p:sp>
      <p:pic>
        <p:nvPicPr>
          <p:cNvPr id="4" name="Picture 3" descr="FS Faculty views on mobile technology in the classroom.pn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828800"/>
            <a:ext cx="8113773" cy="49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65429"/>
            <a:ext cx="8686800" cy="729971"/>
          </a:xfrm>
        </p:spPr>
        <p:txBody>
          <a:bodyPr/>
          <a:lstStyle/>
          <a:p>
            <a:r>
              <a:rPr lang="en-US" sz="3000" b="1" dirty="0">
                <a:latin typeface="Gill Sans"/>
                <a:cs typeface="Gill Sans"/>
              </a:rPr>
              <a:t>Faculty in-class BYOD policies </a:t>
            </a:r>
            <a:r>
              <a:rPr lang="en-US" sz="3000" b="1" dirty="0" smtClean="0">
                <a:latin typeface="Gill Sans"/>
                <a:cs typeface="Gill Sans"/>
              </a:rPr>
              <a:t>and practices</a:t>
            </a:r>
            <a:endParaRPr lang="en-US" sz="3000" b="1" dirty="0">
              <a:latin typeface="Gill Sans"/>
              <a:cs typeface="Gill Sans"/>
            </a:endParaRPr>
          </a:p>
        </p:txBody>
      </p:sp>
      <p:pic>
        <p:nvPicPr>
          <p:cNvPr id="4" name="Picture 3" descr="FS Faculty in-class BYOD policies and practic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1465909"/>
            <a:ext cx="8107080" cy="531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S Student and faculty perceptions of how students use mobile technology in the classroo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" y="381000"/>
            <a:ext cx="8079282" cy="6381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304800"/>
            <a:ext cx="8021782" cy="729971"/>
          </a:xfrm>
        </p:spPr>
        <p:txBody>
          <a:bodyPr/>
          <a:lstStyle/>
          <a:p>
            <a:pPr algn="r"/>
            <a:r>
              <a:rPr lang="en-US" sz="2800" b="1" dirty="0" smtClean="0">
                <a:latin typeface="Gill Sans"/>
                <a:cs typeface="Gill Sans"/>
              </a:rPr>
              <a:t>How </a:t>
            </a:r>
            <a:r>
              <a:rPr lang="en-US" sz="2800" b="1" dirty="0">
                <a:latin typeface="Gill Sans"/>
                <a:cs typeface="Gill Sans"/>
              </a:rPr>
              <a:t>students </a:t>
            </a:r>
            <a:r>
              <a:rPr lang="en-US" sz="2800" b="1" dirty="0" smtClean="0">
                <a:latin typeface="Gill Sans"/>
                <a:cs typeface="Gill Sans"/>
              </a:rPr>
              <a:t>claim to use </a:t>
            </a:r>
            <a:r>
              <a:rPr lang="en-US" sz="2800" b="1" dirty="0">
                <a:latin typeface="Gill Sans"/>
                <a:cs typeface="Gill Sans"/>
              </a:rPr>
              <a:t>mobile technology in the </a:t>
            </a:r>
            <a:r>
              <a:rPr lang="en-US" sz="2800" b="1" dirty="0" smtClean="0">
                <a:latin typeface="Gill Sans"/>
                <a:cs typeface="Gill Sans"/>
              </a:rPr>
              <a:t>classroom </a:t>
            </a:r>
            <a:br>
              <a:rPr lang="en-US" sz="2800" b="1" dirty="0" smtClean="0">
                <a:latin typeface="Gill Sans"/>
                <a:cs typeface="Gill Sans"/>
              </a:rPr>
            </a:br>
            <a:r>
              <a:rPr lang="en-US" sz="2800" b="1" dirty="0" smtClean="0">
                <a:latin typeface="Gill Sans"/>
                <a:cs typeface="Gill Sans"/>
              </a:rPr>
              <a:t>(versus faculty perceptions)</a:t>
            </a:r>
            <a:endParaRPr lang="en-US" sz="2800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554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Gill Sans"/>
                <a:cs typeface="Gill Sans"/>
              </a:rPr>
              <a:t>Roadmap</a:t>
            </a:r>
            <a:endParaRPr lang="en-US" b="1" dirty="0">
              <a:solidFill>
                <a:schemeClr val="accent2"/>
              </a:solidFill>
              <a:latin typeface="Gill Sans"/>
              <a:cs typeface="Gill San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676400" y="1143000"/>
            <a:ext cx="6952211" cy="46736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Project overview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Setting the context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Mobile technologies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Analytics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Wireless infrastructure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New models for education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404989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1676400" y="2362200"/>
            <a:ext cx="5791200" cy="1409700"/>
          </a:xfrm>
        </p:spPr>
        <p:txBody>
          <a:bodyPr/>
          <a:lstStyle/>
          <a:p>
            <a:pPr algn="ctr"/>
            <a:r>
              <a:rPr lang="en-US" sz="7200" b="1" dirty="0" smtClean="0">
                <a:latin typeface="Gill Sans"/>
                <a:cs typeface="Gill Sans"/>
              </a:rPr>
              <a:t>Questions?</a:t>
            </a:r>
            <a:endParaRPr lang="en-US" sz="7200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473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latin typeface="Gill Sans"/>
                <a:cs typeface="Gill Sans"/>
              </a:rPr>
              <a:t>Wireless infrastructure</a:t>
            </a:r>
            <a:endParaRPr lang="en-US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66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5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996029" cy="6766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1" y="1761918"/>
            <a:ext cx="2514600" cy="3242725"/>
          </a:xfrm>
        </p:spPr>
        <p:txBody>
          <a:bodyPr/>
          <a:lstStyle/>
          <a:p>
            <a:pPr algn="r"/>
            <a:r>
              <a:rPr lang="en-US" sz="3200" b="1" dirty="0" smtClean="0">
                <a:latin typeface="Gill Sans"/>
                <a:cs typeface="Gill Sans"/>
              </a:rPr>
              <a:t>Student device </a:t>
            </a:r>
            <a:r>
              <a:rPr lang="en-US" sz="3200" b="1" dirty="0">
                <a:latin typeface="Gill Sans"/>
                <a:cs typeface="Gill Sans"/>
              </a:rPr>
              <a:t>ownership history, </a:t>
            </a:r>
            <a:r>
              <a:rPr lang="en-US" sz="3200" b="1" dirty="0" smtClean="0">
                <a:latin typeface="Gill Sans"/>
                <a:cs typeface="Gill Sans"/>
              </a:rPr>
              <a:t/>
            </a:r>
            <a:br>
              <a:rPr lang="en-US" sz="3200" b="1" dirty="0" smtClean="0">
                <a:latin typeface="Gill Sans"/>
                <a:cs typeface="Gill Sans"/>
              </a:rPr>
            </a:br>
            <a:r>
              <a:rPr lang="en-US" sz="3200" b="1" dirty="0" smtClean="0">
                <a:latin typeface="Gill Sans"/>
                <a:cs typeface="Gill Sans"/>
              </a:rPr>
              <a:t>with </a:t>
            </a:r>
            <a:r>
              <a:rPr lang="en-US" sz="3200" b="1" dirty="0">
                <a:latin typeface="Gill Sans"/>
                <a:cs typeface="Gill Sans"/>
              </a:rPr>
              <a:t>2016 projections </a:t>
            </a:r>
          </a:p>
        </p:txBody>
      </p:sp>
    </p:spTree>
    <p:extLst>
      <p:ext uri="{BB962C8B-B14F-4D97-AF65-F5344CB8AC3E}">
        <p14:creationId xmlns:p14="http://schemas.microsoft.com/office/powerpoint/2010/main" val="25436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57200" y="574261"/>
            <a:ext cx="8158162" cy="66261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rgbClr val="B7002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2B"/>
                </a:solidFill>
                <a:effectLst/>
                <a:uLnTx/>
                <a:uFillTx/>
                <a:latin typeface="Gill Sans"/>
                <a:cs typeface="Gill Sans"/>
              </a:rPr>
              <a:t>Poll Question </a:t>
            </a:r>
            <a:r>
              <a:rPr lang="en-US" b="1" dirty="0" smtClean="0">
                <a:latin typeface="Gill Sans"/>
                <a:cs typeface="Gill San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B7002B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1236871"/>
            <a:ext cx="8158163" cy="4803567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How many devices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 do your students try to connect to your network at the same time?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Gill Sans"/>
              <a:cs typeface="Gill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None</a:t>
            </a:r>
          </a:p>
          <a:p>
            <a:pPr marL="342900" marR="0" lvl="0" indent="-34290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One</a:t>
            </a:r>
          </a:p>
          <a:p>
            <a:pPr marL="342900" marR="0" lvl="0" indent="-34290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 smtClean="0">
                <a:solidFill>
                  <a:sysClr val="window" lastClr="FFFFFF">
                    <a:lumMod val="50000"/>
                  </a:sysClr>
                </a:solidFill>
                <a:latin typeface="Gill Sans"/>
                <a:cs typeface="Gill Sans"/>
              </a:rPr>
              <a:t>Two</a:t>
            </a:r>
          </a:p>
          <a:p>
            <a:pPr marL="342900" marR="0" lvl="0" indent="-34290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Three or more</a:t>
            </a:r>
            <a:endParaRPr lang="en-US" dirty="0" smtClean="0">
              <a:solidFill>
                <a:sysClr val="window" lastClr="FFFFFF">
                  <a:lumMod val="50000"/>
                </a:sys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099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Gill Sans"/>
                <a:cs typeface="Gill Sans"/>
              </a:rPr>
              <a:t>Percentage of students trying to connect devices to the network </a:t>
            </a:r>
            <a:r>
              <a:rPr lang="en-US" sz="2800" b="1" i="1" dirty="0" smtClean="0">
                <a:latin typeface="Gill Sans"/>
                <a:cs typeface="Gill Sans"/>
              </a:rPr>
              <a:t>at the same time</a:t>
            </a:r>
            <a:endParaRPr lang="en-US" sz="2800" b="1" dirty="0">
              <a:latin typeface="Gill Sans"/>
              <a:cs typeface="Gill San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446719"/>
              </p:ext>
            </p:extLst>
          </p:nvPr>
        </p:nvGraphicFramePr>
        <p:xfrm>
          <a:off x="606425" y="1371600"/>
          <a:ext cx="8080375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0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"/>
                <a:cs typeface="Gill Sans"/>
              </a:rPr>
              <a:t>Student ratings of campus network and Wi-Fi performance</a:t>
            </a:r>
            <a:endParaRPr lang="en-US" b="1" dirty="0">
              <a:latin typeface="Gill Sans"/>
              <a:cs typeface="Gill San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085631"/>
              </p:ext>
            </p:extLst>
          </p:nvPr>
        </p:nvGraphicFramePr>
        <p:xfrm>
          <a:off x="606425" y="1371600"/>
          <a:ext cx="808037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1905000" y="5764696"/>
            <a:ext cx="4267200" cy="559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"/>
                <a:cs typeface="Gill Sans"/>
              </a:rPr>
              <a:t>Student ratings of campus network and Wi-Fi performance</a:t>
            </a:r>
            <a:endParaRPr lang="en-US" b="1" dirty="0">
              <a:latin typeface="Gill Sans"/>
              <a:cs typeface="Gill San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004744"/>
              </p:ext>
            </p:extLst>
          </p:nvPr>
        </p:nvGraphicFramePr>
        <p:xfrm>
          <a:off x="606425" y="1371600"/>
          <a:ext cx="808037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2133600" y="5764696"/>
            <a:ext cx="2057400" cy="559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"/>
                <a:cs typeface="Gill Sans"/>
              </a:rPr>
              <a:t>Student ratings of campus network and Wi-Fi performance</a:t>
            </a:r>
            <a:endParaRPr lang="en-US" b="1" dirty="0">
              <a:latin typeface="Gill Sans"/>
              <a:cs typeface="Gill San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774134"/>
              </p:ext>
            </p:extLst>
          </p:nvPr>
        </p:nvGraphicFramePr>
        <p:xfrm>
          <a:off x="606425" y="1371600"/>
          <a:ext cx="808037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Faculty evaluation of institutional </a:t>
            </a:r>
            <a:r>
              <a:rPr lang="en-US" b="1" dirty="0" smtClean="0"/>
              <a:t>bandwidth and data storage</a:t>
            </a:r>
            <a:endParaRPr lang="en-US" dirty="0"/>
          </a:p>
        </p:txBody>
      </p:sp>
      <p:pic>
        <p:nvPicPr>
          <p:cNvPr id="4" name="Picture 3" descr="Figure_14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4" t="56245"/>
          <a:stretch/>
        </p:blipFill>
        <p:spPr>
          <a:xfrm>
            <a:off x="0" y="1676400"/>
            <a:ext cx="9144000" cy="3850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1600200"/>
            <a:ext cx="2057400" cy="559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60960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17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31503"/>
            <a:ext cx="7772400" cy="5650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108229"/>
            <a:ext cx="8021782" cy="729971"/>
          </a:xfrm>
        </p:spPr>
        <p:txBody>
          <a:bodyPr/>
          <a:lstStyle/>
          <a:p>
            <a:r>
              <a:rPr lang="en-US" b="1" dirty="0">
                <a:latin typeface="Gill Sans"/>
                <a:cs typeface="Gill Sans"/>
              </a:rPr>
              <a:t>Faculty satisfaction with classroom technologies 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172200" y="1752600"/>
            <a:ext cx="175260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4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latin typeface="Gill Sans"/>
                <a:cs typeface="Gill Sans"/>
              </a:rPr>
              <a:t>Project overview</a:t>
            </a:r>
            <a:endParaRPr lang="en-US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155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1676400" y="2362200"/>
            <a:ext cx="5791200" cy="1409700"/>
          </a:xfrm>
        </p:spPr>
        <p:txBody>
          <a:bodyPr/>
          <a:lstStyle/>
          <a:p>
            <a:pPr algn="ctr"/>
            <a:r>
              <a:rPr lang="en-US" sz="7200" b="1" dirty="0" smtClean="0">
                <a:latin typeface="Gill Sans"/>
                <a:cs typeface="Gill Sans"/>
              </a:rPr>
              <a:t>Questions?</a:t>
            </a:r>
            <a:endParaRPr lang="en-US" sz="7200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2567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latin typeface="Gill Sans"/>
                <a:cs typeface="Gill Sans"/>
              </a:rPr>
              <a:t>Analytics</a:t>
            </a:r>
            <a:endParaRPr lang="en-US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66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184429"/>
            <a:ext cx="8021782" cy="729971"/>
          </a:xfrm>
        </p:spPr>
        <p:txBody>
          <a:bodyPr/>
          <a:lstStyle/>
          <a:p>
            <a:r>
              <a:rPr lang="en-US" sz="3200" b="1" dirty="0">
                <a:latin typeface="Gill Sans"/>
                <a:cs typeface="Gill Sans"/>
              </a:rPr>
              <a:t>Faculty opinion about using </a:t>
            </a:r>
            <a:r>
              <a:rPr lang="en-US" sz="3200" b="1" dirty="0" smtClean="0">
                <a:latin typeface="Gill Sans"/>
                <a:cs typeface="Gill Sans"/>
              </a:rPr>
              <a:t>specific types </a:t>
            </a:r>
            <a:r>
              <a:rPr lang="en-US" sz="3200" b="1" dirty="0">
                <a:latin typeface="Gill Sans"/>
                <a:cs typeface="Gill Sans"/>
              </a:rPr>
              <a:t>of student data</a:t>
            </a:r>
          </a:p>
        </p:txBody>
      </p:sp>
      <p:pic>
        <p:nvPicPr>
          <p:cNvPr id="4" name="Picture 3" descr="FS Faculty opinion about using different types of student dat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2349"/>
            <a:ext cx="7772400" cy="548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76200"/>
            <a:ext cx="8021782" cy="729971"/>
          </a:xfrm>
        </p:spPr>
        <p:txBody>
          <a:bodyPr/>
          <a:lstStyle/>
          <a:p>
            <a:pPr algn="r"/>
            <a:r>
              <a:rPr lang="en-US" sz="3200" b="1" dirty="0">
                <a:latin typeface="Gill Sans"/>
                <a:cs typeface="Gill Sans"/>
              </a:rPr>
              <a:t>Student opinion about using </a:t>
            </a:r>
            <a:r>
              <a:rPr lang="en-US" sz="3200" b="1" dirty="0" smtClean="0">
                <a:latin typeface="Gill Sans"/>
                <a:cs typeface="Gill Sans"/>
              </a:rPr>
              <a:t>specific types </a:t>
            </a:r>
            <a:r>
              <a:rPr lang="en-US" sz="3200" b="1" dirty="0">
                <a:latin typeface="Gill Sans"/>
                <a:cs typeface="Gill Sans"/>
              </a:rPr>
              <a:t>of student data</a:t>
            </a:r>
          </a:p>
        </p:txBody>
      </p:sp>
      <p:pic>
        <p:nvPicPr>
          <p:cNvPr id="5" name="Picture 4" descr="SS Student opinion about using different types of student dat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7772400" cy="55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76200"/>
            <a:ext cx="8021782" cy="729971"/>
          </a:xfrm>
        </p:spPr>
        <p:txBody>
          <a:bodyPr/>
          <a:lstStyle/>
          <a:p>
            <a:pPr algn="r"/>
            <a:r>
              <a:rPr lang="en-US" sz="3200" b="1" dirty="0">
                <a:latin typeface="Gill Sans"/>
                <a:cs typeface="Gill Sans"/>
              </a:rPr>
              <a:t>Student opinion about using </a:t>
            </a:r>
            <a:r>
              <a:rPr lang="en-US" sz="3200" b="1" dirty="0" smtClean="0">
                <a:latin typeface="Gill Sans"/>
                <a:cs typeface="Gill Sans"/>
              </a:rPr>
              <a:t>specific types </a:t>
            </a:r>
            <a:r>
              <a:rPr lang="en-US" sz="3200" b="1" dirty="0">
                <a:latin typeface="Gill Sans"/>
                <a:cs typeface="Gill Sans"/>
              </a:rPr>
              <a:t>of student data</a:t>
            </a:r>
          </a:p>
        </p:txBody>
      </p:sp>
      <p:pic>
        <p:nvPicPr>
          <p:cNvPr id="5" name="Picture 4" descr="SS Student opinion about using different types of student dat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7772400" cy="552979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609600" y="2895600"/>
            <a:ext cx="8153400" cy="762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1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76200"/>
            <a:ext cx="8021782" cy="729971"/>
          </a:xfrm>
        </p:spPr>
        <p:txBody>
          <a:bodyPr/>
          <a:lstStyle/>
          <a:p>
            <a:pPr algn="r"/>
            <a:r>
              <a:rPr lang="en-US" sz="3200" b="1" dirty="0">
                <a:latin typeface="Gill Sans"/>
                <a:cs typeface="Gill Sans"/>
              </a:rPr>
              <a:t>Student opinion about using </a:t>
            </a:r>
            <a:r>
              <a:rPr lang="en-US" sz="3200" b="1" dirty="0" smtClean="0">
                <a:latin typeface="Gill Sans"/>
                <a:cs typeface="Gill Sans"/>
              </a:rPr>
              <a:t>specific types </a:t>
            </a:r>
            <a:r>
              <a:rPr lang="en-US" sz="3200" b="1" dirty="0">
                <a:latin typeface="Gill Sans"/>
                <a:cs typeface="Gill Sans"/>
              </a:rPr>
              <a:t>of student data</a:t>
            </a:r>
          </a:p>
        </p:txBody>
      </p:sp>
      <p:pic>
        <p:nvPicPr>
          <p:cNvPr id="5" name="Picture 4" descr="SS Student opinion about using different types of student dat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7772400" cy="552979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609600" y="2895600"/>
            <a:ext cx="8153400" cy="762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400800" y="1600200"/>
            <a:ext cx="533400" cy="106680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81800" y="1981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Helpful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“big mother”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76200"/>
            <a:ext cx="8021782" cy="729971"/>
          </a:xfrm>
        </p:spPr>
        <p:txBody>
          <a:bodyPr/>
          <a:lstStyle/>
          <a:p>
            <a:pPr algn="r"/>
            <a:r>
              <a:rPr lang="en-US" sz="3200" b="1" dirty="0">
                <a:latin typeface="Gill Sans"/>
                <a:cs typeface="Gill Sans"/>
              </a:rPr>
              <a:t>Student opinion about using </a:t>
            </a:r>
            <a:r>
              <a:rPr lang="en-US" sz="3200" b="1" dirty="0" smtClean="0">
                <a:latin typeface="Gill Sans"/>
                <a:cs typeface="Gill Sans"/>
              </a:rPr>
              <a:t>specific types </a:t>
            </a:r>
            <a:r>
              <a:rPr lang="en-US" sz="3200" b="1" dirty="0">
                <a:latin typeface="Gill Sans"/>
                <a:cs typeface="Gill Sans"/>
              </a:rPr>
              <a:t>of student data</a:t>
            </a:r>
          </a:p>
        </p:txBody>
      </p:sp>
      <p:pic>
        <p:nvPicPr>
          <p:cNvPr id="5" name="Picture 4" descr="SS Student opinion about using different types of student dat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7772400" cy="552979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609600" y="2895600"/>
            <a:ext cx="8153400" cy="762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400800" y="1600200"/>
            <a:ext cx="533400" cy="106680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81800" y="1981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Helpful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“big mother”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676900" y="3581400"/>
            <a:ext cx="533400" cy="99060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48400" y="375353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Creepy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“big brother”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Gill Sans"/>
                <a:cs typeface="Gill Sans"/>
              </a:rPr>
              <a:t>Faculty views on collecting and using student data </a:t>
            </a:r>
            <a:endParaRPr lang="en-US" sz="3200" dirty="0">
              <a:latin typeface="Gill Sans"/>
              <a:cs typeface="Gill Sans"/>
            </a:endParaRPr>
          </a:p>
        </p:txBody>
      </p:sp>
      <p:pic>
        <p:nvPicPr>
          <p:cNvPr id="4" name="Picture 3" descr="Figure_18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61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152400"/>
            <a:ext cx="8021782" cy="729971"/>
          </a:xfrm>
        </p:spPr>
        <p:txBody>
          <a:bodyPr/>
          <a:lstStyle/>
          <a:p>
            <a:r>
              <a:rPr lang="en-US" sz="3200" b="1" dirty="0">
                <a:latin typeface="Gill Sans"/>
                <a:cs typeface="Gill Sans"/>
              </a:rPr>
              <a:t>Faculty evaluation of the usefulness of interest in IPAS features</a:t>
            </a:r>
          </a:p>
        </p:txBody>
      </p:sp>
      <p:pic>
        <p:nvPicPr>
          <p:cNvPr id="4" name="Picture 3" descr="FS Faculty evaluation of the usefulness of interest in IPAS featur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7772400" cy="509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5990" y="2264838"/>
            <a:ext cx="3523210" cy="2328325"/>
          </a:xfrm>
        </p:spPr>
        <p:txBody>
          <a:bodyPr/>
          <a:lstStyle/>
          <a:p>
            <a:pPr algn="r"/>
            <a:r>
              <a:rPr lang="en-US" b="1" dirty="0">
                <a:latin typeface="Gill Sans"/>
                <a:cs typeface="Gill Sans"/>
              </a:rPr>
              <a:t>Student interest in IPAS features</a:t>
            </a:r>
          </a:p>
        </p:txBody>
      </p:sp>
      <p:pic>
        <p:nvPicPr>
          <p:cNvPr id="4" name="Picture 3" descr="SS Student interest in IPAS features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7"/>
          <a:stretch/>
        </p:blipFill>
        <p:spPr>
          <a:xfrm>
            <a:off x="0" y="228600"/>
            <a:ext cx="524232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-ers1510r[4]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114800" cy="5325035"/>
          </a:xfrm>
          <a:prstGeom prst="rect">
            <a:avLst/>
          </a:prstGeom>
        </p:spPr>
      </p:pic>
      <p:pic>
        <p:nvPicPr>
          <p:cNvPr id="6" name="Picture 5" descr="2015-student-cover[2]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"/>
            <a:ext cx="4114800" cy="5325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015" y="5486400"/>
            <a:ext cx="3357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Gill Sans"/>
                <a:cs typeface="Gill Sans"/>
              </a:rPr>
              <a:t>October 2015</a:t>
            </a:r>
            <a:endParaRPr lang="en-US" sz="3600" b="1" dirty="0">
              <a:solidFill>
                <a:schemeClr val="tx2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896" y="5486400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9900"/>
                </a:solidFill>
                <a:latin typeface="Gill Sans"/>
                <a:cs typeface="Gill Sans"/>
              </a:rPr>
              <a:t>December 2015</a:t>
            </a:r>
            <a:endParaRPr lang="en-US" sz="3600" b="1" dirty="0">
              <a:solidFill>
                <a:srgbClr val="FF99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640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1676400" y="2362200"/>
            <a:ext cx="5791200" cy="1409700"/>
          </a:xfrm>
        </p:spPr>
        <p:txBody>
          <a:bodyPr/>
          <a:lstStyle/>
          <a:p>
            <a:pPr algn="ctr"/>
            <a:r>
              <a:rPr lang="en-US" sz="7200" b="1" dirty="0" smtClean="0">
                <a:latin typeface="Gill Sans"/>
                <a:cs typeface="Gill Sans"/>
              </a:rPr>
              <a:t>Questions?</a:t>
            </a:r>
            <a:endParaRPr lang="en-US" sz="7200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2567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latin typeface="Gill Sans"/>
                <a:cs typeface="Gill Sans"/>
              </a:rPr>
              <a:t>New models for education</a:t>
            </a:r>
            <a:endParaRPr lang="en-US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0309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76200"/>
            <a:ext cx="8021782" cy="729971"/>
          </a:xfrm>
        </p:spPr>
        <p:txBody>
          <a:bodyPr/>
          <a:lstStyle/>
          <a:p>
            <a:r>
              <a:rPr lang="en-US" sz="3200" b="1" dirty="0">
                <a:latin typeface="Gill Sans"/>
                <a:cs typeface="Gill Sans"/>
              </a:rPr>
              <a:t>Faculty experience teaching in technology-enhanced environments</a:t>
            </a:r>
            <a:endParaRPr lang="en-US" sz="3200" dirty="0">
              <a:latin typeface="Gill Sans"/>
              <a:cs typeface="Gill Sans"/>
            </a:endParaRPr>
          </a:p>
        </p:txBody>
      </p:sp>
      <p:pic>
        <p:nvPicPr>
          <p:cNvPr id="4" name="Picture 3" descr="FS Figure_5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1" b="10526"/>
          <a:stretch/>
        </p:blipFill>
        <p:spPr>
          <a:xfrm>
            <a:off x="0" y="1438838"/>
            <a:ext cx="9144000" cy="46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Gill Sans"/>
                <a:cs typeface="Gill Sans"/>
              </a:rPr>
              <a:t>Students</a:t>
            </a:r>
            <a:r>
              <a:rPr lang="en-US" sz="3200" b="1" dirty="0">
                <a:latin typeface="Gill Sans"/>
                <a:cs typeface="Gill Sans"/>
              </a:rPr>
              <a:t>’ blended course experiences </a:t>
            </a:r>
          </a:p>
        </p:txBody>
      </p:sp>
      <p:pic>
        <p:nvPicPr>
          <p:cNvPr id="4" name="Picture 3" descr="Frog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" r="14109"/>
          <a:stretch/>
        </p:blipFill>
        <p:spPr>
          <a:xfrm>
            <a:off x="0" y="1485779"/>
            <a:ext cx="9144000" cy="430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Gill Sans"/>
                <a:cs typeface="Gill Sans"/>
              </a:rPr>
              <a:t>Students’ top 5 preferences for online or face-to-face assignments and activities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689130"/>
              </p:ext>
            </p:extLst>
          </p:nvPr>
        </p:nvGraphicFramePr>
        <p:xfrm>
          <a:off x="606425" y="1371600"/>
          <a:ext cx="8080376" cy="471276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279775"/>
                <a:gridCol w="760413"/>
                <a:gridCol w="3201987"/>
                <a:gridCol w="838201"/>
              </a:tblGrid>
              <a:tr h="71775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ill Sans"/>
                          <a:cs typeface="Gill Sans"/>
                        </a:rPr>
                        <a:t>Online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ill Sans"/>
                          <a:cs typeface="Gill Sans"/>
                        </a:rPr>
                        <a:t>Face-to-face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77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Gill Sans"/>
                          <a:cs typeface="Gill Sans"/>
                        </a:rPr>
                        <a:t>Quizzes and tests</a:t>
                      </a:r>
                      <a:endParaRPr lang="en-US" sz="240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Gill Sans"/>
                          <a:cs typeface="Gill Sans"/>
                        </a:rPr>
                        <a:t>33%</a:t>
                      </a:r>
                      <a:endParaRPr lang="en-US" sz="2400" dirty="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Gill Sans"/>
                          <a:cs typeface="Gill Sans"/>
                        </a:rPr>
                        <a:t>Lectures</a:t>
                      </a:r>
                      <a:endParaRPr lang="en-US" sz="240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Gill Sans"/>
                          <a:cs typeface="Gill Sans"/>
                        </a:rPr>
                        <a:t>34%</a:t>
                      </a:r>
                      <a:endParaRPr lang="en-US" sz="2400" dirty="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</a:tr>
              <a:tr h="7177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Gill Sans"/>
                          <a:cs typeface="Gill Sans"/>
                        </a:rPr>
                        <a:t>Homework</a:t>
                      </a:r>
                      <a:endParaRPr lang="en-US" sz="240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Gill Sans"/>
                          <a:cs typeface="Gill Sans"/>
                        </a:rPr>
                        <a:t>25%</a:t>
                      </a:r>
                      <a:endParaRPr lang="en-US" sz="2400" dirty="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Gill Sans"/>
                          <a:cs typeface="Gill Sans"/>
                        </a:rPr>
                        <a:t>Discussions / Q &amp; A</a:t>
                      </a:r>
                      <a:endParaRPr lang="en-US" sz="2400" dirty="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Gill Sans"/>
                          <a:cs typeface="Gill Sans"/>
                        </a:rPr>
                        <a:t>17%</a:t>
                      </a:r>
                      <a:endParaRPr lang="en-US" sz="2400" dirty="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</a:tr>
              <a:tr h="7177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Gill Sans"/>
                          <a:cs typeface="Gill Sans"/>
                        </a:rPr>
                        <a:t>Writing assignments</a:t>
                      </a:r>
                      <a:endParaRPr lang="en-US" sz="240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Gill Sans"/>
                          <a:cs typeface="Gill Sans"/>
                        </a:rPr>
                        <a:t>12%</a:t>
                      </a:r>
                      <a:endParaRPr lang="en-US" sz="2400" dirty="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Gill Sans"/>
                          <a:cs typeface="Gill Sans"/>
                        </a:rPr>
                        <a:t>Quizzes and tests</a:t>
                      </a:r>
                      <a:endParaRPr lang="en-US" sz="240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Gill Sans"/>
                          <a:cs typeface="Gill Sans"/>
                        </a:rPr>
                        <a:t>12%</a:t>
                      </a:r>
                      <a:endParaRPr lang="en-US" sz="2400" dirty="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</a:tr>
              <a:tr h="7177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Gill Sans"/>
                          <a:cs typeface="Gill Sans"/>
                        </a:rPr>
                        <a:t>Discussions, group work</a:t>
                      </a:r>
                      <a:endParaRPr lang="en-US" sz="240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Gill Sans"/>
                          <a:cs typeface="Gill Sans"/>
                        </a:rPr>
                        <a:t>11%</a:t>
                      </a:r>
                      <a:endParaRPr lang="en-US" sz="2400" dirty="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Gill Sans"/>
                          <a:cs typeface="Gill Sans"/>
                        </a:rPr>
                        <a:t>Any/all activities</a:t>
                      </a:r>
                      <a:endParaRPr lang="en-US" sz="240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Gill Sans"/>
                          <a:cs typeface="Gill Sans"/>
                        </a:rPr>
                        <a:t>11%</a:t>
                      </a:r>
                      <a:endParaRPr lang="en-US" sz="240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</a:tr>
              <a:tr h="9832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Gill Sans"/>
                          <a:cs typeface="Gill Sans"/>
                        </a:rPr>
                        <a:t>Paper/</a:t>
                      </a:r>
                      <a:r>
                        <a:rPr lang="en-US" sz="2400" dirty="0" smtClean="0">
                          <a:effectLst/>
                          <a:latin typeface="Gill Sans"/>
                          <a:cs typeface="Gill Sans"/>
                        </a:rPr>
                        <a:t>assignment</a:t>
                      </a:r>
                      <a:r>
                        <a:rPr lang="en-US" sz="2400" baseline="0" dirty="0" smtClean="0">
                          <a:effectLst/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Gill Sans"/>
                          <a:cs typeface="Gill Sans"/>
                        </a:rPr>
                        <a:t>submission</a:t>
                      </a:r>
                      <a:endParaRPr lang="en-US" sz="2400" dirty="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Gill Sans"/>
                          <a:cs typeface="Gill Sans"/>
                        </a:rPr>
                        <a:t>9%</a:t>
                      </a:r>
                      <a:endParaRPr lang="en-US" sz="2400" dirty="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Gill Sans"/>
                          <a:cs typeface="Gill Sans"/>
                        </a:rPr>
                        <a:t>Projects/group projects</a:t>
                      </a:r>
                      <a:endParaRPr lang="en-US" sz="240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Gill Sans"/>
                          <a:cs typeface="Gill Sans"/>
                        </a:rPr>
                        <a:t>11%</a:t>
                      </a:r>
                      <a:endParaRPr lang="en-US" sz="2400" dirty="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6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Gill Sans"/>
                <a:cs typeface="Gill Sans"/>
              </a:rPr>
              <a:t>Students’ experiences with MOOCs </a:t>
            </a:r>
          </a:p>
        </p:txBody>
      </p:sp>
      <p:pic>
        <p:nvPicPr>
          <p:cNvPr id="4" name="Picture 3" descr="SS Figure_14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" y="1035357"/>
            <a:ext cx="8247531" cy="498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"/>
                <a:cs typeface="Gill Sans"/>
              </a:rPr>
              <a:t>Student intent for </a:t>
            </a:r>
            <a:r>
              <a:rPr lang="en-US" b="1" dirty="0" smtClean="0">
                <a:latin typeface="Gill Sans"/>
                <a:cs typeface="Gill Sans"/>
              </a:rPr>
              <a:t>various credentials </a:t>
            </a:r>
            <a:r>
              <a:rPr lang="en-US" b="1" dirty="0">
                <a:latin typeface="Gill Sans"/>
                <a:cs typeface="Gill Sans"/>
              </a:rPr>
              <a:t>on their résumés</a:t>
            </a:r>
            <a:br>
              <a:rPr lang="en-US" b="1" dirty="0">
                <a:latin typeface="Gill Sans"/>
                <a:cs typeface="Gill Sans"/>
              </a:rPr>
            </a:br>
            <a:endParaRPr lang="en-US" dirty="0">
              <a:latin typeface="Gill Sans"/>
              <a:cs typeface="Gill Sans"/>
            </a:endParaRPr>
          </a:p>
        </p:txBody>
      </p:sp>
      <p:pic>
        <p:nvPicPr>
          <p:cNvPr id="4" name="Picture 3" descr="spider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3714"/>
            <a:ext cx="8229600" cy="46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1676400" y="2362200"/>
            <a:ext cx="5791200" cy="1409700"/>
          </a:xfrm>
        </p:spPr>
        <p:txBody>
          <a:bodyPr/>
          <a:lstStyle/>
          <a:p>
            <a:pPr algn="ctr"/>
            <a:r>
              <a:rPr lang="en-US" sz="7200" b="1" dirty="0" smtClean="0">
                <a:latin typeface="Gill Sans"/>
                <a:cs typeface="Gill Sans"/>
              </a:rPr>
              <a:t>Questions?</a:t>
            </a:r>
            <a:endParaRPr lang="en-US" sz="7200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2567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latin typeface="Gill Sans"/>
                <a:cs typeface="Gill Sans"/>
              </a:rPr>
              <a:t>Future work</a:t>
            </a:r>
            <a:endParaRPr lang="en-US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591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4917542"/>
          </a:xfrm>
          <a:prstGeom prst="rect">
            <a:avLst/>
          </a:prstGeom>
        </p:spPr>
      </p:pic>
      <p:cxnSp>
        <p:nvCxnSpPr>
          <p:cNvPr id="4" name="Curved Connector 3"/>
          <p:cNvCxnSpPr/>
          <p:nvPr/>
        </p:nvCxnSpPr>
        <p:spPr>
          <a:xfrm>
            <a:off x="1828800" y="3048000"/>
            <a:ext cx="1524000" cy="800100"/>
          </a:xfrm>
          <a:prstGeom prst="curvedConnector3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flipV="1">
            <a:off x="4648200" y="2895600"/>
            <a:ext cx="1434363" cy="457200"/>
          </a:xfrm>
          <a:prstGeom prst="curvedConnector3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4648200" y="3505200"/>
            <a:ext cx="1434363" cy="742950"/>
          </a:xfrm>
          <a:prstGeom prst="curvedConnector3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1676400" y="3657600"/>
            <a:ext cx="7391400" cy="1752600"/>
          </a:xfrm>
          <a:custGeom>
            <a:avLst/>
            <a:gdLst>
              <a:gd name="connsiteX0" fmla="*/ 6530196 w 7591088"/>
              <a:gd name="connsiteY0" fmla="*/ 0 h 1564938"/>
              <a:gd name="connsiteX1" fmla="*/ 7065034 w 7591088"/>
              <a:gd name="connsiteY1" fmla="*/ 1535502 h 1564938"/>
              <a:gd name="connsiteX2" fmla="*/ 0 w 7591088"/>
              <a:gd name="connsiteY2" fmla="*/ 862641 h 156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1088" h="1564938">
                <a:moveTo>
                  <a:pt x="6530196" y="0"/>
                </a:moveTo>
                <a:cubicBezTo>
                  <a:pt x="7341798" y="695864"/>
                  <a:pt x="8153400" y="1391729"/>
                  <a:pt x="7065034" y="1535502"/>
                </a:cubicBezTo>
                <a:cubicBezTo>
                  <a:pt x="5976668" y="1679275"/>
                  <a:pt x="2988334" y="1270958"/>
                  <a:pt x="0" y="862641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81000" y="5161472"/>
            <a:ext cx="7696200" cy="1447796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i="1" dirty="0">
                <a:solidFill>
                  <a:srgbClr val="B7002B"/>
                </a:solidFill>
                <a:latin typeface="Gill Sans"/>
                <a:cs typeface="Gill Sans"/>
              </a:rPr>
              <a:t>A series of ECAR studies that research technology experiences and expectations among students, faculty, and other populations of the academic community.</a:t>
            </a:r>
          </a:p>
        </p:txBody>
      </p:sp>
    </p:spTree>
    <p:extLst>
      <p:ext uri="{BB962C8B-B14F-4D97-AF65-F5344CB8AC3E}">
        <p14:creationId xmlns:p14="http://schemas.microsoft.com/office/powerpoint/2010/main" val="203159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609600" y="2946612"/>
            <a:ext cx="4038600" cy="2499461"/>
          </a:xfrm>
        </p:spPr>
        <p:txBody>
          <a:bodyPr/>
          <a:lstStyle/>
          <a:p>
            <a:pPr algn="ctr"/>
            <a:r>
              <a:rPr lang="en-US" b="1" dirty="0" smtClean="0">
                <a:latin typeface="Gill Sans"/>
                <a:cs typeface="Gill Sans"/>
              </a:rPr>
              <a:t>EDUCAUSE </a:t>
            </a:r>
          </a:p>
          <a:p>
            <a:pPr algn="ctr"/>
            <a:r>
              <a:rPr lang="en-US" dirty="0" smtClean="0">
                <a:latin typeface="Gill Sans"/>
                <a:cs typeface="Gill Sans"/>
              </a:rPr>
              <a:t>thanks the 2015 student study sponsor!</a:t>
            </a:r>
          </a:p>
        </p:txBody>
      </p:sp>
      <p:pic>
        <p:nvPicPr>
          <p:cNvPr id="3" name="Picture 2" descr="1027px-Dell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72884"/>
            <a:ext cx="3657600" cy="3646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07994" y="304800"/>
            <a:ext cx="68788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Gill Sans"/>
                <a:cs typeface="Gill Sans"/>
              </a:rPr>
              <a:t>Thanks to Our Sponsor</a:t>
            </a:r>
          </a:p>
        </p:txBody>
      </p:sp>
    </p:spTree>
    <p:extLst>
      <p:ext uri="{BB962C8B-B14F-4D97-AF65-F5344CB8AC3E}">
        <p14:creationId xmlns:p14="http://schemas.microsoft.com/office/powerpoint/2010/main" val="2595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"/>
                <a:cs typeface="Gill Sans"/>
              </a:rPr>
              <a:t>Get involved in this UX research</a:t>
            </a:r>
            <a:endParaRPr lang="en-US" b="1" dirty="0">
              <a:latin typeface="Gill Sans"/>
              <a:cs typeface="Gill Sans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599"/>
            <a:ext cx="6172200" cy="5694395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5791200" y="2133600"/>
            <a:ext cx="2133600" cy="2514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72602" y="556260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3399CC"/>
                </a:solidFill>
                <a:latin typeface="Gill Sans"/>
                <a:cs typeface="Gill Sans"/>
                <a:hlinkClick r:id="rId4"/>
              </a:rPr>
              <a:t>http://bit.ly/1W6iRJ6</a:t>
            </a:r>
            <a:endParaRPr lang="en-US" b="1" dirty="0">
              <a:solidFill>
                <a:srgbClr val="3399CC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317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1676400" y="2362200"/>
            <a:ext cx="5791200" cy="1409700"/>
          </a:xfrm>
        </p:spPr>
        <p:txBody>
          <a:bodyPr/>
          <a:lstStyle/>
          <a:p>
            <a:pPr algn="ctr"/>
            <a:r>
              <a:rPr lang="en-US" sz="7200" b="1" dirty="0" smtClean="0">
                <a:latin typeface="Gill Sans"/>
                <a:cs typeface="Gill Sans"/>
              </a:rPr>
              <a:t>Questions?</a:t>
            </a:r>
            <a:endParaRPr lang="en-US" sz="7200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2567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"/>
                <a:cs typeface="Gill Sans"/>
              </a:rPr>
              <a:t>Thank you!</a:t>
            </a:r>
            <a:endParaRPr lang="en-US" b="1" dirty="0">
              <a:latin typeface="Gill Sans"/>
              <a:cs typeface="Gill San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276600"/>
            <a:ext cx="3886200" cy="1447800"/>
          </a:xfrm>
        </p:spPr>
        <p:txBody>
          <a:bodyPr/>
          <a:lstStyle/>
          <a:p>
            <a:r>
              <a:rPr lang="en-US" b="1" dirty="0" smtClean="0">
                <a:latin typeface="Gill Sans"/>
                <a:cs typeface="Gill Sans"/>
              </a:rPr>
              <a:t>D. Christopher Brooks</a:t>
            </a:r>
          </a:p>
          <a:p>
            <a:r>
              <a:rPr lang="en-US" dirty="0" smtClean="0">
                <a:latin typeface="Gill Sans"/>
                <a:cs typeface="Gill Sans"/>
                <a:hlinkClick r:id="rId3"/>
              </a:rPr>
              <a:t>cbrooks@educause.edu</a:t>
            </a:r>
            <a:endParaRPr lang="en-US" dirty="0" smtClean="0">
              <a:latin typeface="Gill Sans"/>
              <a:cs typeface="Gill Sans"/>
            </a:endParaRPr>
          </a:p>
          <a:p>
            <a:r>
              <a:rPr lang="en-US" dirty="0" smtClean="0">
                <a:latin typeface="Gill Sans"/>
                <a:cs typeface="Gill Sans"/>
              </a:rPr>
              <a:t>@</a:t>
            </a:r>
            <a:r>
              <a:rPr lang="en-US" dirty="0" err="1" smtClean="0">
                <a:latin typeface="Gill Sans"/>
                <a:cs typeface="Gill Sans"/>
              </a:rPr>
              <a:t>dcbphd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48200" y="3276600"/>
            <a:ext cx="4191000" cy="144780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Gill Sans"/>
                <a:cs typeface="Gill Sans"/>
              </a:rPr>
              <a:t>Eden Dahlstrom</a:t>
            </a:r>
          </a:p>
          <a:p>
            <a:r>
              <a:rPr lang="en-US" dirty="0">
                <a:latin typeface="Gill Sans"/>
                <a:cs typeface="Gill Sans"/>
                <a:hlinkClick r:id="rId4"/>
              </a:rPr>
              <a:t>edahlstrom@</a:t>
            </a:r>
            <a:r>
              <a:rPr lang="en-US" dirty="0" smtClean="0">
                <a:latin typeface="Gill Sans"/>
                <a:cs typeface="Gill Sans"/>
                <a:hlinkClick r:id="rId4"/>
              </a:rPr>
              <a:t>educause.edu</a:t>
            </a:r>
            <a:endParaRPr lang="en-US" dirty="0" smtClean="0">
              <a:latin typeface="Gill Sans"/>
              <a:cs typeface="Gill Sans"/>
            </a:endParaRPr>
          </a:p>
          <a:p>
            <a:r>
              <a:rPr lang="en-US" dirty="0">
                <a:latin typeface="Gill Sans"/>
                <a:cs typeface="Gill Sans"/>
              </a:rPr>
              <a:t>‪@</a:t>
            </a:r>
            <a:r>
              <a:rPr lang="en-US" dirty="0" err="1" smtClean="0">
                <a:latin typeface="Gill Sans"/>
                <a:cs typeface="Gill Sans"/>
              </a:rPr>
              <a:t>DataDeeva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5" name="Picture 4" descr="Twitter_logo_blu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191000"/>
            <a:ext cx="656093" cy="533400"/>
          </a:xfrm>
          <a:prstGeom prst="rect">
            <a:avLst/>
          </a:prstGeom>
        </p:spPr>
      </p:pic>
      <p:pic>
        <p:nvPicPr>
          <p:cNvPr id="6" name="Picture 5" descr="Twitter_logo_blu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191000"/>
            <a:ext cx="65609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17542"/>
          </a:xfrm>
          <a:prstGeom prst="rect">
            <a:avLst/>
          </a:prstGeom>
        </p:spPr>
      </p:pic>
      <p:cxnSp>
        <p:nvCxnSpPr>
          <p:cNvPr id="4" name="Curved Connector 3"/>
          <p:cNvCxnSpPr/>
          <p:nvPr/>
        </p:nvCxnSpPr>
        <p:spPr>
          <a:xfrm>
            <a:off x="1828800" y="3048000"/>
            <a:ext cx="1524000" cy="800100"/>
          </a:xfrm>
          <a:prstGeom prst="curvedConnector3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flipV="1">
            <a:off x="4648200" y="2895600"/>
            <a:ext cx="1434363" cy="457200"/>
          </a:xfrm>
          <a:prstGeom prst="curvedConnector3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4648200" y="3505200"/>
            <a:ext cx="1434363" cy="742950"/>
          </a:xfrm>
          <a:prstGeom prst="curvedConnector3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1676400" y="3657600"/>
            <a:ext cx="7391400" cy="1752600"/>
          </a:xfrm>
          <a:custGeom>
            <a:avLst/>
            <a:gdLst>
              <a:gd name="connsiteX0" fmla="*/ 6530196 w 7591088"/>
              <a:gd name="connsiteY0" fmla="*/ 0 h 1564938"/>
              <a:gd name="connsiteX1" fmla="*/ 7065034 w 7591088"/>
              <a:gd name="connsiteY1" fmla="*/ 1535502 h 1564938"/>
              <a:gd name="connsiteX2" fmla="*/ 0 w 7591088"/>
              <a:gd name="connsiteY2" fmla="*/ 862641 h 156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1088" h="1564938">
                <a:moveTo>
                  <a:pt x="6530196" y="0"/>
                </a:moveTo>
                <a:cubicBezTo>
                  <a:pt x="7341798" y="695864"/>
                  <a:pt x="8153400" y="1391729"/>
                  <a:pt x="7065034" y="1535502"/>
                </a:cubicBezTo>
                <a:cubicBezTo>
                  <a:pt x="5976668" y="1679275"/>
                  <a:pt x="2988334" y="1270958"/>
                  <a:pt x="0" y="862641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81000" y="5161472"/>
            <a:ext cx="7696200" cy="1447796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i="1" dirty="0">
                <a:solidFill>
                  <a:srgbClr val="B7002B"/>
                </a:solidFill>
                <a:latin typeface="Gill Sans"/>
                <a:cs typeface="Gill Sans"/>
              </a:rPr>
              <a:t>A series of ECAR studies that research technology experiences and expectations among students, faculty, and other populations of the academic community.</a:t>
            </a:r>
          </a:p>
        </p:txBody>
      </p:sp>
    </p:spTree>
    <p:extLst>
      <p:ext uri="{BB962C8B-B14F-4D97-AF65-F5344CB8AC3E}">
        <p14:creationId xmlns:p14="http://schemas.microsoft.com/office/powerpoint/2010/main" val="3657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57200" y="574261"/>
            <a:ext cx="8158162" cy="66261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rgbClr val="B7002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2B"/>
                </a:solidFill>
                <a:effectLst/>
                <a:uLnTx/>
                <a:uFillTx/>
                <a:latin typeface="Gill Sans"/>
                <a:cs typeface="Gill Sans"/>
              </a:rPr>
              <a:t>How does this work?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B7002B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236871"/>
            <a:ext cx="3495675" cy="4803567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cs typeface="Gill Sans"/>
              </a:rPr>
              <a:t>ECAR</a:t>
            </a:r>
          </a:p>
          <a:p>
            <a:pPr marL="742950" marR="0" lvl="1" indent="-28575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Conceptualizes</a:t>
            </a:r>
          </a:p>
          <a:p>
            <a:pPr marL="742950" marR="0" lvl="1" indent="-28575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Operationalizes</a:t>
            </a:r>
          </a:p>
          <a:p>
            <a:pPr marL="742950" marR="0" lvl="1" indent="-28575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Invites</a:t>
            </a:r>
          </a:p>
          <a:p>
            <a:pPr marL="742950" marR="0" lvl="1" indent="-28575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Facilitates</a:t>
            </a:r>
          </a:p>
          <a:p>
            <a:pPr marL="742950" marR="0" lvl="1" indent="-28575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Returns</a:t>
            </a:r>
          </a:p>
          <a:p>
            <a:pPr marL="742950" marR="0" lvl="1" indent="-28575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Analyzes</a:t>
            </a:r>
          </a:p>
          <a:p>
            <a:pPr marL="742950" marR="0" lvl="1" indent="-28575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Reports</a:t>
            </a:r>
          </a:p>
          <a:p>
            <a:pPr marL="342900" marR="0" lvl="0" indent="-34290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10124" y="1246900"/>
            <a:ext cx="3824288" cy="3249404"/>
          </a:xfrm>
          <a:prstGeom prst="rect">
            <a:avLst/>
          </a:prstGeom>
          <a:solidFill>
            <a:sysClr val="window" lastClr="FFFFFF"/>
          </a:solidFill>
        </p:spPr>
        <p:txBody>
          <a:bodyPr vert="horz"/>
          <a:lstStyle>
            <a:lvl1pPr marL="342900" indent="-3429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cs typeface="Gill Sans"/>
              </a:rPr>
              <a:t>Institutions</a:t>
            </a:r>
          </a:p>
          <a:p>
            <a:pPr marL="742950" marR="0" lvl="1" indent="-28575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ill Sans"/>
                <a:cs typeface="Gill Sans"/>
              </a:rPr>
              <a:t>Volunteer</a:t>
            </a:r>
          </a:p>
          <a:p>
            <a:pPr marL="742950" marR="0" lvl="1" indent="-28575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ill Sans"/>
                <a:cs typeface="Gill Sans"/>
              </a:rPr>
              <a:t>Implement</a:t>
            </a:r>
          </a:p>
          <a:p>
            <a:pPr marL="742950" marR="0" lvl="1" indent="-28575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ill Sans"/>
                <a:cs typeface="Gill Sans"/>
              </a:rPr>
              <a:t>Remind</a:t>
            </a:r>
          </a:p>
          <a:p>
            <a:pPr marL="742950" marR="0" lvl="1" indent="-28575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ill Sans"/>
                <a:cs typeface="Gill Sans"/>
              </a:rPr>
              <a:t>Utilize</a:t>
            </a:r>
          </a:p>
          <a:p>
            <a:pPr marL="342900" marR="0" lvl="0" indent="-34290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pic>
        <p:nvPicPr>
          <p:cNvPr id="9" name="Picture 8" descr="Faculty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2399DA"/>
              </a:clrFrom>
              <a:clrTo>
                <a:srgbClr val="2399DA">
                  <a:alpha val="0"/>
                </a:srgbClr>
              </a:clrTo>
            </a:clrChange>
            <a:duotone>
              <a:prstClr val="black"/>
              <a:srgbClr val="3399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724400"/>
            <a:ext cx="1371600" cy="1005025"/>
          </a:xfrm>
          <a:prstGeom prst="rect">
            <a:avLst/>
          </a:prstGeom>
        </p:spPr>
      </p:pic>
      <p:pic>
        <p:nvPicPr>
          <p:cNvPr id="14" name="Picture 13" descr="Students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868" y="4689129"/>
            <a:ext cx="1828800" cy="10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2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338675"/>
            <a:ext cx="8686800" cy="729971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Gill Sans"/>
                <a:cs typeface="Gill Sans"/>
              </a:rPr>
              <a:t>ETRAC Research Hub</a:t>
            </a:r>
            <a:endParaRPr lang="en-US" b="1" dirty="0">
              <a:solidFill>
                <a:schemeClr val="accent2"/>
              </a:solidFill>
              <a:latin typeface="Gill Sans"/>
              <a:cs typeface="Gill Sans"/>
            </a:endParaRPr>
          </a:p>
        </p:txBody>
      </p:sp>
      <p:pic>
        <p:nvPicPr>
          <p:cNvPr id="4" name="Content Placeholder 3" descr="Screen Shot 2015-11-12 at 13.53.4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98" r="-12098"/>
          <a:stretch>
            <a:fillRect/>
          </a:stretch>
        </p:blipFill>
        <p:spPr>
          <a:xfrm>
            <a:off x="-303212" y="1143000"/>
            <a:ext cx="9750425" cy="5486400"/>
          </a:xfrm>
        </p:spPr>
      </p:pic>
    </p:spTree>
    <p:extLst>
      <p:ext uri="{BB962C8B-B14F-4D97-AF65-F5344CB8AC3E}">
        <p14:creationId xmlns:p14="http://schemas.microsoft.com/office/powerpoint/2010/main" val="21610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57200" y="574261"/>
            <a:ext cx="8158162" cy="66261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rgbClr val="B7002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2B"/>
                </a:solidFill>
                <a:effectLst/>
                <a:uLnTx/>
                <a:uFillTx/>
                <a:latin typeface="Gill Sans"/>
                <a:cs typeface="Gill Sans"/>
              </a:rPr>
              <a:t>Poll Question </a:t>
            </a:r>
            <a:r>
              <a:rPr lang="en-US" b="1" dirty="0">
                <a:latin typeface="Gill Sans"/>
                <a:cs typeface="Gill Sans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B7002B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1236871"/>
            <a:ext cx="8158163" cy="4803567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Has your institution participated in the ECAR Student Study or ECAR Faculty Study?</a:t>
            </a:r>
          </a:p>
          <a:p>
            <a:pPr>
              <a:defRPr/>
            </a:pPr>
            <a:r>
              <a:rPr lang="en-US" dirty="0">
                <a:solidFill>
                  <a:sysClr val="window" lastClr="FFFFFF">
                    <a:lumMod val="50000"/>
                  </a:sysClr>
                </a:solidFill>
                <a:latin typeface="Gill Sans"/>
                <a:cs typeface="Gill Sans"/>
              </a:rPr>
              <a:t>Yes, both</a:t>
            </a:r>
          </a:p>
          <a:p>
            <a:pPr marL="342900" marR="0" lvl="0" indent="-34290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Yes, the Student Study only</a:t>
            </a:r>
          </a:p>
          <a:p>
            <a:pPr marL="342900" marR="0" lvl="0" indent="-34290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 smtClean="0">
                <a:solidFill>
                  <a:sysClr val="window" lastClr="FFFFFF">
                    <a:lumMod val="50000"/>
                  </a:sysClr>
                </a:solidFill>
                <a:latin typeface="Gill Sans"/>
                <a:cs typeface="Gill Sans"/>
              </a:rPr>
              <a:t>Yes, the Faculty Study only</a:t>
            </a:r>
          </a:p>
          <a:p>
            <a:pPr marL="342900" marR="0" lvl="0" indent="-34290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Neither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 (not yet!)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 		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B7002B"/>
              </a:solidFill>
              <a:effectLst/>
              <a:uLnTx/>
              <a:uFillTx/>
              <a:latin typeface="Gill Sans"/>
              <a:cs typeface="Gill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Don’t know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60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567E28F301964CA5EF7F463A33864C" ma:contentTypeVersion="0" ma:contentTypeDescription="Een nieuw document maken." ma:contentTypeScope="" ma:versionID="dd5c3fd8ff0da367f79e72f05767ccb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1b6edc7e816cc89149d4923d1c5502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360BE9-5B2B-4186-BBB6-40BB3506BE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1BD504F-0314-4DBF-8B3F-D9EE4E6999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407803-B9EA-4C49-A9EA-6116E1DA1CA0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16983</TotalTime>
  <Words>557</Words>
  <Application>Microsoft Office PowerPoint</Application>
  <PresentationFormat>On-screen Show (4:3)</PresentationFormat>
  <Paragraphs>179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Gill Sans</vt:lpstr>
      <vt:lpstr>Times New Roman</vt:lpstr>
      <vt:lpstr>Wingdings</vt:lpstr>
      <vt:lpstr>Office Theme</vt:lpstr>
      <vt:lpstr>Students and Faculty on Their IT Experience and Expectations:  2015 ECAR Findings</vt:lpstr>
      <vt:lpstr>Roadmap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ETRAC Research Hub</vt:lpstr>
      <vt:lpstr>PowerPoint Presentation</vt:lpstr>
      <vt:lpstr>PowerPoint Presentation</vt:lpstr>
      <vt:lpstr>Student study participation overview</vt:lpstr>
      <vt:lpstr>Faculty study participation overview</vt:lpstr>
      <vt:lpstr>Student and faculty IT orientation</vt:lpstr>
      <vt:lpstr>PowerPoint Presentation</vt:lpstr>
      <vt:lpstr>Student device ownership</vt:lpstr>
      <vt:lpstr>Faculty device ownership</vt:lpstr>
      <vt:lpstr>Faculty views on mobile technology in the classroom</vt:lpstr>
      <vt:lpstr>Faculty in-class BYOD policies and practices</vt:lpstr>
      <vt:lpstr>How students claim to use mobile technology in the classroom  (versus faculty perceptions)</vt:lpstr>
      <vt:lpstr>PowerPoint Presentation</vt:lpstr>
      <vt:lpstr>PowerPoint Presentation</vt:lpstr>
      <vt:lpstr>Student device ownership history,  with 2016 projections </vt:lpstr>
      <vt:lpstr>PowerPoint Presentation</vt:lpstr>
      <vt:lpstr>Percentage of students trying to connect devices to the network at the same time</vt:lpstr>
      <vt:lpstr>Student ratings of campus network and Wi-Fi performance</vt:lpstr>
      <vt:lpstr>Student ratings of campus network and Wi-Fi performance</vt:lpstr>
      <vt:lpstr>Student ratings of campus network and Wi-Fi performance</vt:lpstr>
      <vt:lpstr>Faculty evaluation of institutional bandwidth and data storage</vt:lpstr>
      <vt:lpstr>Faculty satisfaction with classroom technologies </vt:lpstr>
      <vt:lpstr>PowerPoint Presentation</vt:lpstr>
      <vt:lpstr>PowerPoint Presentation</vt:lpstr>
      <vt:lpstr>Faculty opinion about using specific types of student data</vt:lpstr>
      <vt:lpstr>Student opinion about using specific types of student data</vt:lpstr>
      <vt:lpstr>Student opinion about using specific types of student data</vt:lpstr>
      <vt:lpstr>Student opinion about using specific types of student data</vt:lpstr>
      <vt:lpstr>Student opinion about using specific types of student data</vt:lpstr>
      <vt:lpstr>Faculty views on collecting and using student data </vt:lpstr>
      <vt:lpstr>Faculty evaluation of the usefulness of interest in IPAS features</vt:lpstr>
      <vt:lpstr>Student interest in IPAS features</vt:lpstr>
      <vt:lpstr>PowerPoint Presentation</vt:lpstr>
      <vt:lpstr>PowerPoint Presentation</vt:lpstr>
      <vt:lpstr>Faculty experience teaching in technology-enhanced environments</vt:lpstr>
      <vt:lpstr>Students’ blended course experiences </vt:lpstr>
      <vt:lpstr>Students’ top 5 preferences for online or face-to-face assignments and activities </vt:lpstr>
      <vt:lpstr>Students’ experiences with MOOCs </vt:lpstr>
      <vt:lpstr>Student intent for various credentials on their résumés </vt:lpstr>
      <vt:lpstr>PowerPoint Presentation</vt:lpstr>
      <vt:lpstr>PowerPoint Presentation</vt:lpstr>
      <vt:lpstr>PowerPoint Presentation</vt:lpstr>
      <vt:lpstr>Get involved in this UX research</vt:lpstr>
      <vt:lpstr>PowerPoint Presentation</vt:lpstr>
      <vt:lpstr>Thank you!</vt:lpstr>
    </vt:vector>
  </TitlesOfParts>
  <Company>EDUCAUSE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Vorst,Rens M.C.M. van der</cp:lastModifiedBy>
  <cp:revision>143</cp:revision>
  <cp:lastPrinted>2015-11-18T14:56:44Z</cp:lastPrinted>
  <dcterms:created xsi:type="dcterms:W3CDTF">2012-08-08T18:23:13Z</dcterms:created>
  <dcterms:modified xsi:type="dcterms:W3CDTF">2015-12-11T07:00:28Z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0x010100BB567E28F301964CA5EF7F463A33864C</vt:lpwstr>
  </property>
</Properties>
</file>